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notesMasterIdLst>
    <p:notesMasterId r:id="rId11"/>
  </p:notesMasterIdLst>
  <p:sldIdLst>
    <p:sldId id="256" r:id="rId3"/>
    <p:sldId id="271" r:id="rId4"/>
    <p:sldId id="265" r:id="rId5"/>
    <p:sldId id="264" r:id="rId6"/>
    <p:sldId id="269" r:id="rId7"/>
    <p:sldId id="270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85" autoAdjust="0"/>
  </p:normalViewPr>
  <p:slideViewPr>
    <p:cSldViewPr snapToGrid="0">
      <p:cViewPr varScale="1">
        <p:scale>
          <a:sx n="62" d="100"/>
          <a:sy n="62" d="100"/>
        </p:scale>
        <p:origin x="105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9142-241B-41EA-9F14-D8F7ACCFB29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7861-3C4E-4BEC-87AC-17303705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intro slide, point out picture as study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quickly go over mining operations, timeline, discuss $150 million settlement with EPA &amp; ASARCO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non-attainment area means air quality is worse than national air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introduce study site as well as method (indoor vs outdoor) Point out proximity of smoke stack &amp; slag pile to high school.. Discuss health effects of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slide describe why size matters --</a:t>
            </a:r>
          </a:p>
          <a:p>
            <a:r>
              <a:rPr lang="en-US" dirty="0"/>
              <a:t>Small particles have to go thru lungs, big particles you just swallow or cough back out.. describe the </a:t>
            </a:r>
            <a:r>
              <a:rPr lang="en-US" dirty="0" err="1"/>
              <a:t>moudi</a:t>
            </a:r>
            <a:r>
              <a:rPr lang="en-US" dirty="0"/>
              <a:t> for size distribution study.. mention health effects of lead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results, point out diameters &amp; show amount of outdoor lead going indoors.. state that lead is elevated but not beyond </a:t>
            </a:r>
            <a:r>
              <a:rPr lang="en-US" dirty="0" err="1"/>
              <a:t>epa</a:t>
            </a:r>
            <a:r>
              <a:rPr lang="en-US" dirty="0"/>
              <a:t> standards, however elevated is dangerous with chronic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Thanksss</a:t>
            </a:r>
            <a:r>
              <a:rPr lang="en-US" dirty="0"/>
              <a:t> everybody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27861-3C4E-4BEC-87AC-17303705D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9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7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9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6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4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00500" y="-14040"/>
            <a:ext cx="30196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-6422"/>
            <a:ext cx="68675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50" y="394334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5" y="931543"/>
            <a:ext cx="6448417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0550" y="2880497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5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6" r:id="rId6"/>
    <p:sldLayoutId id="2147483803" r:id="rId7"/>
    <p:sldLayoutId id="2147483804" r:id="rId8"/>
    <p:sldLayoutId id="2147483805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A0AF71-9726-4D75-9082-CF278E40D92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C46072-70AD-4AA9-951E-AFB0EABE3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Tannia\Desktop\Project Papers\DSC_0413.jpg">
            <a:extLst>
              <a:ext uri="{FF2B5EF4-FFF2-40B4-BE49-F238E27FC236}">
                <a16:creationId xmlns:a16="http://schemas.microsoft.com/office/drawing/2014/main" id="{1363C618-D67A-491F-B643-DAD78319B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6437"/>
          <a:stretch/>
        </p:blipFill>
        <p:spPr bwMode="auto">
          <a:xfrm>
            <a:off x="1017722" y="395794"/>
            <a:ext cx="10266231" cy="33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DA372-0A3E-4EB5-AB69-E9525A70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722" y="3841747"/>
            <a:ext cx="10000175" cy="8259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" sz="5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Airborne Lead in Hayden, AZ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AAD0F-FDD5-45DC-8CAE-962CF9AC5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683" y="4778664"/>
            <a:ext cx="9909694" cy="100331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REMAN Almusawi</a:t>
            </a:r>
          </a:p>
          <a:p>
            <a:pPr algn="ctr"/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Arizona Space Grant – 2019 Symposium</a:t>
            </a:r>
          </a:p>
          <a:p>
            <a:pPr algn="ctr"/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Google Shape;58;p13">
            <a:extLst>
              <a:ext uri="{FF2B5EF4-FFF2-40B4-BE49-F238E27FC236}">
                <a16:creationId xmlns:a16="http://schemas.microsoft.com/office/drawing/2014/main" id="{6468E3A3-8DA6-41FF-8CEA-BDA20E0E97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42" y="5224934"/>
            <a:ext cx="1234558" cy="100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8">
            <a:extLst>
              <a:ext uri="{FF2B5EF4-FFF2-40B4-BE49-F238E27FC236}">
                <a16:creationId xmlns:a16="http://schemas.microsoft.com/office/drawing/2014/main" id="{D118BA46-3200-4054-B00F-C523622118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1410" r="84046" b="-21174"/>
          <a:stretch/>
        </p:blipFill>
        <p:spPr>
          <a:xfrm>
            <a:off x="10880144" y="5076449"/>
            <a:ext cx="1234558" cy="1382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948E5-C07D-4B6E-9C93-2DC959803496}"/>
              </a:ext>
            </a:extLst>
          </p:cNvPr>
          <p:cNvSpPr txBox="1"/>
          <p:nvPr/>
        </p:nvSpPr>
        <p:spPr>
          <a:xfrm>
            <a:off x="1538958" y="5953406"/>
            <a:ext cx="942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Acknowledgements: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Dr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A.E.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Sáez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, Dr. E.A. Betterton, MS. T. Rodriguez-Chavez, K. P.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Rine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, R. F. O’Brien-Metzger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C13A-E08B-4A27-9EB7-BEFD5BEA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59" y="326887"/>
            <a:ext cx="3200400" cy="85153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11B0B-B18D-4396-A856-900E19F4C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8502" y="1356325"/>
            <a:ext cx="4298930" cy="5162945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n-US" sz="2200" i="1" dirty="0">
                <a:solidFill>
                  <a:prstClr val="black"/>
                </a:solidFill>
              </a:rPr>
              <a:t>2008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ASARCO installed controls on refining operation - overall lead emissions reduced by 50%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Mandatory cleanups</a:t>
            </a:r>
          </a:p>
          <a:p>
            <a:pPr lvl="0" algn="ctr"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n-US" sz="2200" i="1" dirty="0">
                <a:solidFill>
                  <a:prstClr val="black"/>
                </a:solidFill>
              </a:rPr>
              <a:t>2014 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Nonattainment designation by EPA</a:t>
            </a:r>
          </a:p>
          <a:p>
            <a:pPr lvl="0" algn="ctr"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n-US" sz="2200" i="1" dirty="0">
                <a:solidFill>
                  <a:prstClr val="black"/>
                </a:solidFill>
              </a:rPr>
              <a:t>2015 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$150 million settlement between US EPA and ASARCO LLC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ASARCO mandated to implement new technologies </a:t>
            </a:r>
          </a:p>
        </p:txBody>
      </p:sp>
      <p:pic>
        <p:nvPicPr>
          <p:cNvPr id="5" name="Content Placeholder 7" descr="A picture containing sky, mountain, outdoor, grass&#10;&#10;Description generated with very high confidence">
            <a:extLst>
              <a:ext uri="{FF2B5EF4-FFF2-40B4-BE49-F238E27FC236}">
                <a16:creationId xmlns:a16="http://schemas.microsoft.com/office/drawing/2014/main" id="{5A530575-AE44-41F4-BE00-ADA7F78DF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2380" r="1271"/>
          <a:stretch/>
        </p:blipFill>
        <p:spPr>
          <a:xfrm>
            <a:off x="271308" y="959487"/>
            <a:ext cx="6485953" cy="46111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D0B8B8-38E7-4139-ADDB-E753CC1AE34A}"/>
              </a:ext>
            </a:extLst>
          </p:cNvPr>
          <p:cNvGrpSpPr/>
          <p:nvPr/>
        </p:nvGrpSpPr>
        <p:grpSpPr>
          <a:xfrm>
            <a:off x="271308" y="993641"/>
            <a:ext cx="6206985" cy="2541986"/>
            <a:chOff x="4579294" y="685887"/>
            <a:chExt cx="7722935" cy="2740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8722E1-4D03-49CD-BE63-150909D14B35}"/>
                </a:ext>
              </a:extLst>
            </p:cNvPr>
            <p:cNvSpPr txBox="1"/>
            <p:nvPr/>
          </p:nvSpPr>
          <p:spPr>
            <a:xfrm>
              <a:off x="4624233" y="704948"/>
              <a:ext cx="2680896" cy="331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A. CRUSHING &amp; GRINDING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743AA5-295C-478F-BE3D-2938CCD6713C}"/>
                </a:ext>
              </a:extLst>
            </p:cNvPr>
            <p:cNvSpPr txBox="1"/>
            <p:nvPr/>
          </p:nvSpPr>
          <p:spPr>
            <a:xfrm>
              <a:off x="4579294" y="3094940"/>
              <a:ext cx="1571496" cy="331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B. SMELTING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2428D8-6960-46A3-83A3-7CA8FAA252BA}"/>
                </a:ext>
              </a:extLst>
            </p:cNvPr>
            <p:cNvSpPr txBox="1"/>
            <p:nvPr/>
          </p:nvSpPr>
          <p:spPr>
            <a:xfrm>
              <a:off x="8614312" y="685887"/>
              <a:ext cx="1855984" cy="331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C. SLAG DUMPS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19064A-4E22-46DE-844F-BB32ED8E9A89}"/>
                </a:ext>
              </a:extLst>
            </p:cNvPr>
            <p:cNvSpPr txBox="1"/>
            <p:nvPr/>
          </p:nvSpPr>
          <p:spPr>
            <a:xfrm>
              <a:off x="8629017" y="3094940"/>
              <a:ext cx="3673212" cy="331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D. WIND EROSION OF MINE TAILINGS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D30829-CB39-4980-A8E7-7364A33A60C9}"/>
              </a:ext>
            </a:extLst>
          </p:cNvPr>
          <p:cNvSpPr txBox="1"/>
          <p:nvPr/>
        </p:nvSpPr>
        <p:spPr>
          <a:xfrm>
            <a:off x="-33493" y="6519270"/>
            <a:ext cx="612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Modified from (Csavina et al., 2012)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0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A013-AE57-4D46-B7F7-29064F6E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94" y="318689"/>
            <a:ext cx="5498393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Study Site </a:t>
            </a:r>
            <a:br>
              <a:rPr lang="en-US" b="1" dirty="0"/>
            </a:br>
            <a:r>
              <a:rPr lang="en-US" b="1" dirty="0"/>
              <a:t>Hayden High School</a:t>
            </a:r>
          </a:p>
        </p:txBody>
      </p:sp>
      <p:pic>
        <p:nvPicPr>
          <p:cNvPr id="5" name="Google Shape;66;p14">
            <a:extLst>
              <a:ext uri="{FF2B5EF4-FFF2-40B4-BE49-F238E27FC236}">
                <a16:creationId xmlns:a16="http://schemas.microsoft.com/office/drawing/2014/main" id="{6EE046AF-5C2C-4277-85A6-EF0F1BF9CBD6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682" y="1774001"/>
            <a:ext cx="4151117" cy="423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2C1ECE1B-23E0-4EC4-AFC7-3DCACF343B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863" y="318689"/>
            <a:ext cx="5745480" cy="314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2635981-F747-413E-82B6-583531E9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168" y="3617121"/>
            <a:ext cx="2247188" cy="244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7A93D4-FB6B-4758-86B8-F60D3335E4FD}"/>
              </a:ext>
            </a:extLst>
          </p:cNvPr>
          <p:cNvGrpSpPr/>
          <p:nvPr/>
        </p:nvGrpSpPr>
        <p:grpSpPr>
          <a:xfrm>
            <a:off x="6337863" y="3617122"/>
            <a:ext cx="3345676" cy="2751177"/>
            <a:chOff x="383108" y="2274614"/>
            <a:chExt cx="4935179" cy="41496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F5CEC0-DA56-4474-A60D-09E0C28EAEED}"/>
                </a:ext>
              </a:extLst>
            </p:cNvPr>
            <p:cNvGrpSpPr/>
            <p:nvPr/>
          </p:nvGrpSpPr>
          <p:grpSpPr>
            <a:xfrm>
              <a:off x="383108" y="2274614"/>
              <a:ext cx="4935179" cy="4149601"/>
              <a:chOff x="281160" y="1717227"/>
              <a:chExt cx="4935179" cy="41496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BA9772F-D7EA-4CF1-A6F6-DE5657A5D64B}"/>
                  </a:ext>
                </a:extLst>
              </p:cNvPr>
              <p:cNvGrpSpPr/>
              <p:nvPr/>
            </p:nvGrpSpPr>
            <p:grpSpPr>
              <a:xfrm>
                <a:off x="281160" y="1717227"/>
                <a:ext cx="4935179" cy="3850708"/>
                <a:chOff x="299797" y="2231657"/>
                <a:chExt cx="5200639" cy="4033270"/>
              </a:xfrm>
            </p:grpSpPr>
            <p:pic>
              <p:nvPicPr>
                <p:cNvPr id="15" name="Picture 2" descr="C:\Users\Tannia\Desktop\Project Papers\HHSB.jpg">
                  <a:extLst>
                    <a:ext uri="{FF2B5EF4-FFF2-40B4-BE49-F238E27FC236}">
                      <a16:creationId xmlns:a16="http://schemas.microsoft.com/office/drawing/2014/main" id="{90A61715-2B1E-4BA4-ACD7-ADC9EC6A07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797" y="2231657"/>
                  <a:ext cx="5200639" cy="403327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A802CC6-605C-4662-A85B-3EFEEB1B5166}"/>
                    </a:ext>
                  </a:extLst>
                </p:cNvPr>
                <p:cNvCxnSpPr/>
                <p:nvPr/>
              </p:nvCxnSpPr>
              <p:spPr>
                <a:xfrm flipV="1">
                  <a:off x="3352800" y="4781908"/>
                  <a:ext cx="0" cy="856892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1E49F36-A28C-469D-A53F-62876409703F}"/>
                    </a:ext>
                  </a:extLst>
                </p:cNvPr>
                <p:cNvSpPr/>
                <p:nvPr/>
              </p:nvSpPr>
              <p:spPr>
                <a:xfrm>
                  <a:off x="685800" y="3657600"/>
                  <a:ext cx="228600" cy="10390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0DA084-24ED-4955-913C-2FF3AB2630A0}"/>
                  </a:ext>
                </a:extLst>
              </p:cNvPr>
              <p:cNvSpPr txBox="1"/>
              <p:nvPr/>
            </p:nvSpPr>
            <p:spPr>
              <a:xfrm>
                <a:off x="647461" y="4752701"/>
                <a:ext cx="3985652" cy="111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      Indoor MOUDI </a:t>
                </a:r>
              </a:p>
              <a:p>
                <a:r>
                  <a:rPr lang="en-US" sz="1400" dirty="0"/>
                  <a:t>      Outdoor MOUDI</a:t>
                </a:r>
              </a:p>
              <a:p>
                <a:endParaRPr lang="en-US" sz="1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0137E8-C4C5-4F62-BC66-7F1276B90840}"/>
                  </a:ext>
                </a:extLst>
              </p:cNvPr>
              <p:cNvSpPr/>
              <p:nvPr/>
            </p:nvSpPr>
            <p:spPr>
              <a:xfrm>
                <a:off x="888652" y="5171566"/>
                <a:ext cx="186612" cy="10390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4115CF-4441-4105-82B4-28B2213BF661}"/>
                </a:ext>
              </a:extLst>
            </p:cNvPr>
            <p:cNvSpPr/>
            <p:nvPr/>
          </p:nvSpPr>
          <p:spPr>
            <a:xfrm>
              <a:off x="4207352" y="2660099"/>
              <a:ext cx="38100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5EA367-D6AD-4F10-83D4-D5624A99E0CE}"/>
                </a:ext>
              </a:extLst>
            </p:cNvPr>
            <p:cNvSpPr/>
            <p:nvPr/>
          </p:nvSpPr>
          <p:spPr>
            <a:xfrm>
              <a:off x="997043" y="5461745"/>
              <a:ext cx="186612" cy="10390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3E92CB-E5AB-4CD2-8522-2E1CD0DC37A2}"/>
              </a:ext>
            </a:extLst>
          </p:cNvPr>
          <p:cNvSpPr txBox="1"/>
          <p:nvPr/>
        </p:nvSpPr>
        <p:spPr>
          <a:xfrm>
            <a:off x="9683539" y="489701"/>
            <a:ext cx="21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6600"/>
                </a:solidFill>
              </a:rPr>
              <a:t>Outdoor MOUDI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4BCAD-A1E4-42C7-8244-DBCABD385626}"/>
              </a:ext>
            </a:extLst>
          </p:cNvPr>
          <p:cNvSpPr txBox="1"/>
          <p:nvPr/>
        </p:nvSpPr>
        <p:spPr>
          <a:xfrm>
            <a:off x="9602542" y="5998967"/>
            <a:ext cx="21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78B832"/>
                </a:solidFill>
              </a:rPr>
              <a:t>Indoor MOUDI</a:t>
            </a:r>
          </a:p>
        </p:txBody>
      </p:sp>
    </p:spTree>
    <p:extLst>
      <p:ext uri="{BB962C8B-B14F-4D97-AF65-F5344CB8AC3E}">
        <p14:creationId xmlns:p14="http://schemas.microsoft.com/office/powerpoint/2010/main" val="31589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11D1-78BA-4912-9450-9795028D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207"/>
            <a:ext cx="10058400" cy="808980"/>
          </a:xfrm>
        </p:spPr>
        <p:txBody>
          <a:bodyPr>
            <a:normAutofit/>
          </a:bodyPr>
          <a:lstStyle/>
          <a:p>
            <a:r>
              <a:rPr lang="en-US" b="1" dirty="0"/>
              <a:t>Why is it important?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3A690-167D-4A2D-93A9-1D25328A0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095584"/>
            <a:ext cx="10058400" cy="50863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6C2FA-BDB4-4CC4-B06B-C6BCD8163396}"/>
              </a:ext>
            </a:extLst>
          </p:cNvPr>
          <p:cNvSpPr txBox="1"/>
          <p:nvPr/>
        </p:nvSpPr>
        <p:spPr>
          <a:xfrm>
            <a:off x="0" y="6596390"/>
            <a:ext cx="6892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superfund.arizona.edu/personnel/trainees/tania-b-</a:t>
            </a:r>
            <a:r>
              <a:rPr lang="en-US" sz="1100" dirty="0" err="1">
                <a:solidFill>
                  <a:schemeClr val="bg1"/>
                </a:solidFill>
              </a:rPr>
              <a:t>rodriguez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6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25DA-F15B-45CF-92DE-62DC287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Results: Lead in Atmospheric Dust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6CB12B-CB12-4B73-89DC-CEBFD7E0A0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813" r="4092"/>
          <a:stretch/>
        </p:blipFill>
        <p:spPr>
          <a:xfrm>
            <a:off x="2218741" y="1868568"/>
            <a:ext cx="7899438" cy="4787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696166-C5AA-4D68-8EB0-755641085FA3}"/>
              </a:ext>
            </a:extLst>
          </p:cNvPr>
          <p:cNvSpPr/>
          <p:nvPr/>
        </p:nvSpPr>
        <p:spPr>
          <a:xfrm>
            <a:off x="-24181" y="6655743"/>
            <a:ext cx="2242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from T. Rodriguez;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313428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670E3-CE13-4A4E-99D7-9819E2C6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075" y="257857"/>
            <a:ext cx="3388995" cy="994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1033" name="Content Placeholder 1032">
            <a:extLst>
              <a:ext uri="{FF2B5EF4-FFF2-40B4-BE49-F238E27FC236}">
                <a16:creationId xmlns:a16="http://schemas.microsoft.com/office/drawing/2014/main" id="{A6366893-FCC7-4A14-99C0-E8ABCDFF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22" y="1782162"/>
            <a:ext cx="5804502" cy="923331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It is important to investigate the lead content in the different sizes of the particles.</a:t>
            </a:r>
          </a:p>
          <a:p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8D9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F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D8FCD1-2623-4A57-9E6A-518708A7640A}"/>
              </a:ext>
            </a:extLst>
          </p:cNvPr>
          <p:cNvSpPr/>
          <p:nvPr/>
        </p:nvSpPr>
        <p:spPr>
          <a:xfrm>
            <a:off x="6429322" y="3136449"/>
            <a:ext cx="580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Indoor air lead concentrations are 50% of the corresponding outdoor values.</a:t>
            </a:r>
          </a:p>
        </p:txBody>
      </p:sp>
      <p:sp>
        <p:nvSpPr>
          <p:cNvPr id="11" name="Content Placeholder 1032">
            <a:extLst>
              <a:ext uri="{FF2B5EF4-FFF2-40B4-BE49-F238E27FC236}">
                <a16:creationId xmlns:a16="http://schemas.microsoft.com/office/drawing/2014/main" id="{E2F634FE-3426-4FDF-9DBD-F9E5633E71CD}"/>
              </a:ext>
            </a:extLst>
          </p:cNvPr>
          <p:cNvSpPr txBox="1">
            <a:spLocks/>
          </p:cNvSpPr>
          <p:nvPr/>
        </p:nvSpPr>
        <p:spPr>
          <a:xfrm>
            <a:off x="6156101" y="4564960"/>
            <a:ext cx="6260122" cy="1148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Fine particles make it into the indoor environments with a relatively elevated concentration of lead.</a:t>
            </a:r>
          </a:p>
          <a:p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A67DF84-918E-4235-9304-CF792E293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r="16681"/>
          <a:stretch/>
        </p:blipFill>
        <p:spPr bwMode="auto">
          <a:xfrm>
            <a:off x="169199" y="670565"/>
            <a:ext cx="6260123" cy="52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2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3F00AEE-431D-494F-88C1-EC58DFF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DAB6AAC-029F-41DE-BE2F-A9D439D2C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CAA1E7-B772-4FC1-9062-39237998D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9687EDB-1D1B-4F82-A3C3-E4723D282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BD6FFA-829D-4DE3-A611-4E19A8916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rgbClr val="378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92141-A499-4B69-9746-3C81F21E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rgbClr val="48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DE2BC-A7B9-4B16-B5C6-73D79071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470" y="4613760"/>
            <a:ext cx="4350594" cy="12319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i="1" u="sng" dirty="0"/>
              <a:t>Thank You</a:t>
            </a:r>
          </a:p>
        </p:txBody>
      </p:sp>
      <p:pic>
        <p:nvPicPr>
          <p:cNvPr id="3" name="Picture 6" descr="https://lh5.googleusercontent.com/FFjIfW4JZYd3yEucGUykjy01UyTlvmL3B5hFmIjdqdLBnGRBXCt6mDEbLuX_k50SHiOYTA7OWsk_HDTmfTjG8laN_v01sSFYtWEWZCd_0l0tRWFBUKICWiFg8CImfRZiWNu-F34aN4I">
            <a:extLst>
              <a:ext uri="{FF2B5EF4-FFF2-40B4-BE49-F238E27FC236}">
                <a16:creationId xmlns:a16="http://schemas.microsoft.com/office/drawing/2014/main" id="{7E6486BF-7845-45D1-BD0C-2B346BAD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72" y="656658"/>
            <a:ext cx="2409938" cy="20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V2VPqtYbyVbE5qknsUdPo6DFTxR5BQBA6djeSe0qHIyphdrIebjU9_MnQZHJj4_ZNHcSOgdczwlx1o4k1yumvWAhp1ol6tBp3ChNrt97vzK6VbL2GUjJ5S2UBWr6BOP2qptgDro4ZbM">
            <a:extLst>
              <a:ext uri="{FF2B5EF4-FFF2-40B4-BE49-F238E27FC236}">
                <a16:creationId xmlns:a16="http://schemas.microsoft.com/office/drawing/2014/main" id="{21871B4D-6C20-49A7-A34D-4E34F2F1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1" y="3106273"/>
            <a:ext cx="5119821" cy="8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0A0B569-C4A3-441F-8C79-64B351D57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79DBC4-C70E-4695-989B-DB19C1115555}"/>
              </a:ext>
            </a:extLst>
          </p:cNvPr>
          <p:cNvSpPr/>
          <p:nvPr/>
        </p:nvSpPr>
        <p:spPr>
          <a:xfrm>
            <a:off x="6582159" y="1610968"/>
            <a:ext cx="3937468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Dr. Avelino Eduardo </a:t>
            </a:r>
            <a:r>
              <a:rPr lang="en-US" sz="2400" dirty="0" err="1">
                <a:solidFill>
                  <a:schemeClr val="bg1"/>
                </a:solidFill>
              </a:rPr>
              <a:t>Sáez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Dr. Eric Betterton</a:t>
            </a:r>
          </a:p>
          <a:p>
            <a:pPr algn="ctr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Kyle </a:t>
            </a:r>
            <a:r>
              <a:rPr lang="en-US" sz="2400" dirty="0" err="1">
                <a:solidFill>
                  <a:schemeClr val="bg1"/>
                </a:solidFill>
              </a:rPr>
              <a:t>Rine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Ruby O’Brien-Metzger</a:t>
            </a:r>
          </a:p>
          <a:p>
            <a:pPr algn="ctr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MS Tania Rodriguez-Chavez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4" descr="https://lh3.googleusercontent.com/zNxYFJymHm1iZejdGBzo0wFBMCGBzC73v713TA4zRJDRBkjZuQtZ62oXU3ZgU-0cckvdIUPSI4xOpa8LkNeHiUJBDdfYNdymsQNXH72Tc3rs-sDZWwuVNIAw7TFlpM8AeCZkK-HcHZM">
            <a:extLst>
              <a:ext uri="{FF2B5EF4-FFF2-40B4-BE49-F238E27FC236}">
                <a16:creationId xmlns:a16="http://schemas.microsoft.com/office/drawing/2014/main" id="{88678E4E-1AB0-4116-84C7-4986F84B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1" y="4387125"/>
            <a:ext cx="3204556" cy="15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arizona logo transparent">
            <a:extLst>
              <a:ext uri="{FF2B5EF4-FFF2-40B4-BE49-F238E27FC236}">
                <a16:creationId xmlns:a16="http://schemas.microsoft.com/office/drawing/2014/main" id="{2004056B-10FB-44A3-8D13-AA1810D0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06" y="262647"/>
            <a:ext cx="1280974" cy="11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2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9236-CD82-4C9C-946E-3116E67B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3D7A-28B1-4E63-AE19-57E93530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Csavina, J., Field, J., Taylor, M. P., Gao, S., </a:t>
            </a:r>
            <a:r>
              <a:rPr lang="en-US" dirty="0" err="1"/>
              <a:t>Landazuri</a:t>
            </a:r>
            <a:r>
              <a:rPr lang="en-US" dirty="0"/>
              <a:t>, A., Betterton, E. A., &amp; </a:t>
            </a:r>
            <a:r>
              <a:rPr lang="en-US" dirty="0" err="1"/>
              <a:t>Sáez</a:t>
            </a:r>
            <a:r>
              <a:rPr lang="en-US" dirty="0"/>
              <a:t>, A. E. (2012). A review on the importance of metals and metalloids in atmospheric dust and aerosol from mining operations. </a:t>
            </a:r>
            <a:r>
              <a:rPr lang="en-US" i="1" dirty="0"/>
              <a:t>Science of the Total Environment</a:t>
            </a:r>
            <a:r>
              <a:rPr lang="en-US" dirty="0"/>
              <a:t>, </a:t>
            </a:r>
            <a:r>
              <a:rPr lang="en-US" i="1" dirty="0"/>
              <a:t>433</a:t>
            </a:r>
            <a:r>
              <a:rPr lang="en-US" dirty="0"/>
              <a:t>, 58-73.</a:t>
            </a:r>
          </a:p>
        </p:txBody>
      </p:sp>
    </p:spTree>
    <p:extLst>
      <p:ext uri="{BB962C8B-B14F-4D97-AF65-F5344CB8AC3E}">
        <p14:creationId xmlns:p14="http://schemas.microsoft.com/office/powerpoint/2010/main" val="1296038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344068"/>
      </a:accent1>
      <a:accent2>
        <a:srgbClr val="1C6294"/>
      </a:accent2>
      <a:accent3>
        <a:srgbClr val="13626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344068"/>
      </a:accent1>
      <a:accent2>
        <a:srgbClr val="1C6294"/>
      </a:accent2>
      <a:accent3>
        <a:srgbClr val="13626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440</Words>
  <Application>Microsoft Office PowerPoint</Application>
  <PresentationFormat>Widescreen</PresentationFormat>
  <Paragraphs>54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1_Retrospect</vt:lpstr>
      <vt:lpstr>Airborne Lead in Hayden, AZ</vt:lpstr>
      <vt:lpstr>Introduction</vt:lpstr>
      <vt:lpstr>Study Site  Hayden High School</vt:lpstr>
      <vt:lpstr>Why is it important?</vt:lpstr>
      <vt:lpstr>Results: Lead in Atmospheric Dust</vt:lpstr>
      <vt:lpstr>Conclusions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Airborne Lead in Hayden, AZ</dc:title>
  <dc:creator>Reman Almusawi</dc:creator>
  <cp:lastModifiedBy>Reman Almusawi</cp:lastModifiedBy>
  <cp:revision>25</cp:revision>
  <dcterms:created xsi:type="dcterms:W3CDTF">2019-03-29T15:40:12Z</dcterms:created>
  <dcterms:modified xsi:type="dcterms:W3CDTF">2019-04-02T01:49:39Z</dcterms:modified>
</cp:coreProperties>
</file>